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1978-F4F4-4CC0-A407-67AA22BC649D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AD770-659B-4B19-8D97-09096FF77E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4334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114439-C809-4DB1-B927-188F0448DE42}" type="slidenum">
              <a:rPr lang="nl-NL" smtClean="0"/>
              <a:pPr eaLnBrk="1" hangingPunct="1"/>
              <a:t>2</a:t>
            </a:fld>
            <a:endParaRPr lang="nl-NL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F55264-A750-4D24-832D-8AEB2C9BCC13}" type="slidenum">
              <a:rPr lang="nl-NL" smtClean="0"/>
              <a:pPr eaLnBrk="1" hangingPunct="1"/>
              <a:t>11</a:t>
            </a:fld>
            <a:endParaRPr lang="nl-NL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56ACCA-850A-4657-9894-3C2BDF1B2211}" type="slidenum">
              <a:rPr lang="nl-NL" smtClean="0"/>
              <a:pPr eaLnBrk="1" hangingPunct="1"/>
              <a:t>12</a:t>
            </a:fld>
            <a:endParaRPr lang="nl-NL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CDCDDE2-D6BE-41A2-B0A1-A9C53351B3F9}" type="slidenum">
              <a:rPr lang="nl-NL" smtClean="0"/>
              <a:pPr eaLnBrk="1" hangingPunct="1"/>
              <a:t>13</a:t>
            </a:fld>
            <a:endParaRPr lang="nl-NL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369B92-DA23-4CCC-A694-2659FDC26B6D}" type="slidenum">
              <a:rPr lang="nl-NL" smtClean="0"/>
              <a:pPr eaLnBrk="1" hangingPunct="1"/>
              <a:t>15</a:t>
            </a:fld>
            <a:endParaRPr lang="nl-NL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04FD92-05F0-4D76-B66C-165FB350DC37}" type="slidenum">
              <a:rPr lang="nl-NL" smtClean="0"/>
              <a:pPr eaLnBrk="1" hangingPunct="1"/>
              <a:t>16</a:t>
            </a:fld>
            <a:endParaRPr lang="nl-NL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40F811-546F-4C7D-88E3-A6204E86EFB2}" type="slidenum">
              <a:rPr lang="nl-NL" smtClean="0"/>
              <a:pPr eaLnBrk="1" hangingPunct="1"/>
              <a:t>3</a:t>
            </a:fld>
            <a:endParaRPr lang="nl-NL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D32322-24EF-4693-92DB-C637E1031C7D}" type="slidenum">
              <a:rPr lang="nl-NL" smtClean="0"/>
              <a:pPr eaLnBrk="1" hangingPunct="1"/>
              <a:t>4</a:t>
            </a:fld>
            <a:endParaRPr lang="nl-NL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1DCF70-70E7-41B3-9DC0-E54D0B92524B}" type="slidenum">
              <a:rPr lang="nl-NL" smtClean="0"/>
              <a:pPr eaLnBrk="1" hangingPunct="1"/>
              <a:t>5</a:t>
            </a:fld>
            <a:endParaRPr lang="nl-NL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0D3301-2022-4531-B923-1797DF9CCB9C}" type="slidenum">
              <a:rPr lang="nl-NL" smtClean="0"/>
              <a:pPr eaLnBrk="1" hangingPunct="1"/>
              <a:t>6</a:t>
            </a:fld>
            <a:endParaRPr lang="nl-NL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1DBEA9-3F48-47A5-80F2-649C180BB9E3}" type="slidenum">
              <a:rPr lang="nl-NL" smtClean="0"/>
              <a:pPr eaLnBrk="1" hangingPunct="1"/>
              <a:t>7</a:t>
            </a:fld>
            <a:endParaRPr lang="nl-NL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EDC7F6-92BF-4653-AA28-24C8D728C7B1}" type="slidenum">
              <a:rPr lang="nl-NL" smtClean="0"/>
              <a:pPr eaLnBrk="1" hangingPunct="1"/>
              <a:t>8</a:t>
            </a:fld>
            <a:endParaRPr lang="nl-NL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6EE216-37C2-45BD-9A1E-A58FF36BDBB4}" type="slidenum">
              <a:rPr lang="nl-NL" smtClean="0"/>
              <a:pPr eaLnBrk="1" hangingPunct="1"/>
              <a:t>9</a:t>
            </a:fld>
            <a:endParaRPr lang="nl-NL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4CCC9E-DE7B-4EA4-96EC-6F469E5314CC}" type="slidenum">
              <a:rPr lang="nl-NL" smtClean="0"/>
              <a:pPr eaLnBrk="1" hangingPunct="1"/>
              <a:t>10</a:t>
            </a:fld>
            <a:endParaRPr lang="nl-NL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5B74-22CA-495E-8B13-17F5CB4B58DE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1EA9-587C-404D-8CE6-9342A3F1E6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219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5B74-22CA-495E-8B13-17F5CB4B58DE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1EA9-587C-404D-8CE6-9342A3F1E6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482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5B74-22CA-495E-8B13-17F5CB4B58DE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1EA9-587C-404D-8CE6-9342A3F1E6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692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5B74-22CA-495E-8B13-17F5CB4B58DE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1EA9-587C-404D-8CE6-9342A3F1E6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988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5B74-22CA-495E-8B13-17F5CB4B58DE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1EA9-587C-404D-8CE6-9342A3F1E6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659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5B74-22CA-495E-8B13-17F5CB4B58DE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1EA9-587C-404D-8CE6-9342A3F1E6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325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5B74-22CA-495E-8B13-17F5CB4B58DE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1EA9-587C-404D-8CE6-9342A3F1E6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65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5B74-22CA-495E-8B13-17F5CB4B58DE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1EA9-587C-404D-8CE6-9342A3F1E6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89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5B74-22CA-495E-8B13-17F5CB4B58DE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1EA9-587C-404D-8CE6-9342A3F1E6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435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5B74-22CA-495E-8B13-17F5CB4B58DE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1EA9-587C-404D-8CE6-9342A3F1E6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8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5B74-22CA-495E-8B13-17F5CB4B58DE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A1EA9-587C-404D-8CE6-9342A3F1E6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684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5B74-22CA-495E-8B13-17F5CB4B58DE}" type="datetimeFigureOut">
              <a:rPr lang="nl-NL" smtClean="0"/>
              <a:t>18-2-2013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A1EA9-587C-404D-8CE6-9342A3F1E6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773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Politieke stromingen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2.1 t/m 2.3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625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eaLnBrk="1" hangingPunct="1"/>
            <a:r>
              <a:rPr lang="nl-NL" dirty="0" smtClean="0"/>
              <a:t>2.2 Vrouwenemancipatie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mtClean="0"/>
              <a:t>Vrouwen uit hogere burgerij verzetten zich tegen bestaande sociale verhoudingen.</a:t>
            </a:r>
          </a:p>
          <a:p>
            <a:pPr eaLnBrk="1" hangingPunct="1"/>
            <a:endParaRPr lang="nl-NL" smtClean="0"/>
          </a:p>
          <a:p>
            <a:pPr eaLnBrk="1" hangingPunct="1"/>
            <a:r>
              <a:rPr lang="nl-NL" smtClean="0"/>
              <a:t>Vrouwen werden zelfbewuster door liefdadigheidswerk.</a:t>
            </a:r>
          </a:p>
        </p:txBody>
      </p:sp>
    </p:spTree>
    <p:extLst>
      <p:ext uri="{BB962C8B-B14F-4D97-AF65-F5344CB8AC3E}">
        <p14:creationId xmlns:p14="http://schemas.microsoft.com/office/powerpoint/2010/main" val="415144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sz="4000" dirty="0" smtClean="0"/>
              <a:t>2.2 Feminisme</a:t>
            </a:r>
            <a:br>
              <a:rPr lang="nl-NL" sz="4000" dirty="0" smtClean="0"/>
            </a:br>
            <a:r>
              <a:rPr lang="nl-NL" sz="4000" dirty="0" smtClean="0"/>
              <a:t>1</a:t>
            </a:r>
            <a:r>
              <a:rPr lang="nl-NL" sz="4000" baseline="30000" dirty="0" smtClean="0"/>
              <a:t>e</a:t>
            </a:r>
            <a:r>
              <a:rPr lang="nl-NL" sz="4000" dirty="0" smtClean="0"/>
              <a:t> feministische golf 1880-1919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smtClean="0"/>
              <a:t>Aletta Jacobs 1</a:t>
            </a:r>
            <a:r>
              <a:rPr lang="nl-NL" baseline="30000" smtClean="0"/>
              <a:t>e</a:t>
            </a:r>
            <a:r>
              <a:rPr lang="nl-NL" smtClean="0"/>
              <a:t> vrouw aan universiteit</a:t>
            </a:r>
          </a:p>
          <a:p>
            <a:pPr eaLnBrk="1" hangingPunct="1">
              <a:lnSpc>
                <a:spcPct val="90000"/>
              </a:lnSpc>
            </a:pPr>
            <a:r>
              <a:rPr lang="nl-NL" smtClean="0"/>
              <a:t>Doel = vrouwenkiesrecht (Aletta Jacobs en Wilhelmina Drucker)</a:t>
            </a:r>
          </a:p>
          <a:p>
            <a:pPr eaLnBrk="1" hangingPunct="1">
              <a:lnSpc>
                <a:spcPct val="90000"/>
              </a:lnSpc>
            </a:pPr>
            <a:r>
              <a:rPr lang="nl-NL" smtClean="0"/>
              <a:t>Uit kring hogere burgerij</a:t>
            </a:r>
          </a:p>
          <a:p>
            <a:pPr eaLnBrk="1" hangingPunct="1">
              <a:lnSpc>
                <a:spcPct val="90000"/>
              </a:lnSpc>
            </a:pPr>
            <a:r>
              <a:rPr lang="nl-NL" smtClean="0"/>
              <a:t>Geen steun van arbeidersvrouwen          </a:t>
            </a:r>
          </a:p>
          <a:p>
            <a:pPr eaLnBrk="1" hangingPunct="1">
              <a:lnSpc>
                <a:spcPct val="90000"/>
              </a:lnSpc>
            </a:pPr>
            <a:r>
              <a:rPr lang="nl-NL" smtClean="0"/>
              <a:t>Te druk met gezin en werk</a:t>
            </a:r>
          </a:p>
          <a:p>
            <a:pPr eaLnBrk="1" hangingPunct="1">
              <a:lnSpc>
                <a:spcPct val="90000"/>
              </a:lnSpc>
            </a:pPr>
            <a:r>
              <a:rPr lang="nl-NL" smtClean="0"/>
              <a:t>Geen steun confessionele vrouwen</a:t>
            </a:r>
          </a:p>
          <a:p>
            <a:pPr eaLnBrk="1" hangingPunct="1">
              <a:lnSpc>
                <a:spcPct val="90000"/>
              </a:lnSpc>
            </a:pPr>
            <a:r>
              <a:rPr lang="nl-NL" smtClean="0"/>
              <a:t>Vrouwen horen thuis bij het gezin 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6804025" y="3933056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6732588" y="5013176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5768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nl-NL" sz="4000" dirty="0" smtClean="0"/>
              <a:t>2.3 De pacificatie </a:t>
            </a:r>
            <a:br>
              <a:rPr lang="nl-NL" sz="4000" dirty="0" smtClean="0"/>
            </a:br>
            <a:r>
              <a:rPr lang="nl-NL" sz="4000" dirty="0" smtClean="0"/>
              <a:t>1917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nl-NL" dirty="0" smtClean="0"/>
              <a:t>Pacificatie = tijdelijke vrede in 2</a:t>
            </a:r>
            <a:r>
              <a:rPr lang="nl-NL" baseline="30000" dirty="0" smtClean="0"/>
              <a:t>e</a:t>
            </a:r>
            <a:r>
              <a:rPr lang="nl-NL" dirty="0" smtClean="0"/>
              <a:t> kamer                       	               over:</a:t>
            </a:r>
          </a:p>
          <a:p>
            <a:pPr eaLnBrk="1" hangingPunct="1">
              <a:lnSpc>
                <a:spcPct val="90000"/>
              </a:lnSpc>
            </a:pPr>
            <a:r>
              <a:rPr lang="nl-NL" dirty="0" smtClean="0"/>
              <a:t>Algemeen kiesrecht (dit willen socialisten)</a:t>
            </a:r>
          </a:p>
          <a:p>
            <a:pPr eaLnBrk="1" hangingPunct="1">
              <a:lnSpc>
                <a:spcPct val="90000"/>
              </a:lnSpc>
            </a:pPr>
            <a:r>
              <a:rPr lang="nl-NL" dirty="0" smtClean="0"/>
              <a:t>Schoolstrijd = overheid betaalt niet alleen openbaar onderwijs, maar ook bijzonder onderwijs (Dit willen confessionelen)</a:t>
            </a:r>
          </a:p>
          <a:p>
            <a:pPr eaLnBrk="1" hangingPunct="1">
              <a:lnSpc>
                <a:spcPct val="90000"/>
              </a:lnSpc>
            </a:pPr>
            <a:r>
              <a:rPr lang="nl-NL" dirty="0" smtClean="0"/>
              <a:t>Progressief liberalen, socialisten en confessionelen steunen elkaar bij  stemming over grondwetswijziging                                     2/3 meerderheid nodig in 2</a:t>
            </a:r>
            <a:r>
              <a:rPr lang="nl-NL" baseline="30000" dirty="0" smtClean="0"/>
              <a:t>e</a:t>
            </a:r>
            <a:r>
              <a:rPr lang="nl-NL" dirty="0" smtClean="0"/>
              <a:t> Kamer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5004048" y="522920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2322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2.3  Veranderingen in het kiesrecht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z="2800" dirty="0" smtClean="0"/>
              <a:t>1917 	Algemeen kiesrecht voor mannen       	   		passief kiesrecht voor vrouwen</a:t>
            </a:r>
          </a:p>
          <a:p>
            <a:pPr eaLnBrk="1" hangingPunct="1"/>
            <a:r>
              <a:rPr lang="nl-NL" sz="2800" dirty="0" smtClean="0"/>
              <a:t>               	Van districtenstelsel naar stelsel van                             		evenredige vertegenwoordiging</a:t>
            </a:r>
          </a:p>
          <a:p>
            <a:pPr eaLnBrk="1" hangingPunct="1"/>
            <a:endParaRPr lang="nl-NL" sz="2800" dirty="0" smtClean="0"/>
          </a:p>
          <a:p>
            <a:pPr eaLnBrk="1" hangingPunct="1"/>
            <a:r>
              <a:rPr lang="nl-NL" sz="2800" dirty="0" smtClean="0"/>
              <a:t>1919 	Actief kiesrecht voor vrouwen</a:t>
            </a:r>
          </a:p>
          <a:p>
            <a:pPr eaLnBrk="1" hangingPunct="1"/>
            <a:endParaRPr lang="nl-NL" sz="2800" dirty="0" smtClean="0"/>
          </a:p>
        </p:txBody>
      </p:sp>
    </p:spTree>
    <p:extLst>
      <p:ext uri="{BB962C8B-B14F-4D97-AF65-F5344CB8AC3E}">
        <p14:creationId xmlns:p14="http://schemas.microsoft.com/office/powerpoint/2010/main" val="2247261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 Kiesdeler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Aantal stemmers: totaal aantal zetels 2</a:t>
            </a:r>
            <a:r>
              <a:rPr lang="nl-NL" baseline="30000" dirty="0" smtClean="0"/>
              <a:t>e</a:t>
            </a:r>
            <a:r>
              <a:rPr lang="nl-NL" dirty="0" smtClean="0"/>
              <a:t> kamer = aantal benodigde stemmen voor 1 zetel</a:t>
            </a:r>
          </a:p>
          <a:p>
            <a:endParaRPr lang="nl-NL" dirty="0"/>
          </a:p>
          <a:p>
            <a:r>
              <a:rPr lang="nl-NL" dirty="0" smtClean="0"/>
              <a:t>Voorbeeld:</a:t>
            </a:r>
          </a:p>
          <a:p>
            <a:r>
              <a:rPr lang="nl-NL" dirty="0" smtClean="0"/>
              <a:t>6 miljoen stemmers : 150 zetels = </a:t>
            </a:r>
          </a:p>
          <a:p>
            <a:r>
              <a:rPr lang="nl-NL" dirty="0" smtClean="0"/>
              <a:t>40.000 stemmen voor 1 zetel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3724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2.3 Verzuiling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nl-NL" sz="2800" dirty="0" smtClean="0"/>
              <a:t>Vanaf 1880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 smtClean="0"/>
              <a:t>Maatschappij </a:t>
            </a:r>
            <a:r>
              <a:rPr lang="nl-NL" sz="2800" dirty="0" smtClean="0"/>
              <a:t>verdeeld in 4 groepen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 smtClean="0"/>
              <a:t>Politieke stromingen                          eigen kranten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 smtClean="0"/>
              <a:t>Ontdekken van eigen identiteit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 smtClean="0"/>
              <a:t>Kranten, betere wegen, spoorlijnen, telegraaf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 smtClean="0"/>
              <a:t>Landelijke organisaties                verzuiling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 smtClean="0"/>
              <a:t>Zuilen gaan dwars door lagen van de samenleving                               dus arme en rijk bij christelijke  (confessionele) zuilen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 smtClean="0"/>
              <a:t>Mensen gaan alleen om met mensen van hun eigen zuil                verzuilde samenleving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4140200" y="2276475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6516688" y="24209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4140200" y="37163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35" name="Line 8"/>
          <p:cNvSpPr>
            <a:spLocks noChangeShapeType="1"/>
          </p:cNvSpPr>
          <p:nvPr/>
        </p:nvSpPr>
        <p:spPr bwMode="auto">
          <a:xfrm>
            <a:off x="1476376" y="5445224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2635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2.3 De vier zuilen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mtClean="0"/>
              <a:t>Socialistische</a:t>
            </a:r>
          </a:p>
          <a:p>
            <a:pPr eaLnBrk="1" hangingPunct="1"/>
            <a:r>
              <a:rPr lang="nl-NL" smtClean="0"/>
              <a:t>Katholieke</a:t>
            </a:r>
          </a:p>
          <a:p>
            <a:pPr eaLnBrk="1" hangingPunct="1"/>
            <a:r>
              <a:rPr lang="nl-NL" smtClean="0"/>
              <a:t>Protestantse</a:t>
            </a:r>
          </a:p>
          <a:p>
            <a:pPr eaLnBrk="1" hangingPunct="1"/>
            <a:r>
              <a:rPr lang="nl-NL" smtClean="0"/>
              <a:t>Liberale</a:t>
            </a:r>
          </a:p>
          <a:p>
            <a:pPr eaLnBrk="1" hangingPunct="1"/>
            <a:endParaRPr lang="nl-NL" smtClean="0"/>
          </a:p>
          <a:p>
            <a:pPr eaLnBrk="1" hangingPunct="1"/>
            <a:r>
              <a:rPr lang="nl-NL" smtClean="0"/>
              <a:t>Kranten, onderwijs, politiek, vrije tijd, omroepen, vakbonden</a:t>
            </a:r>
          </a:p>
        </p:txBody>
      </p:sp>
    </p:spTree>
    <p:extLst>
      <p:ext uri="{BB962C8B-B14F-4D97-AF65-F5344CB8AC3E}">
        <p14:creationId xmlns:p14="http://schemas.microsoft.com/office/powerpoint/2010/main" val="204627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2.1 Nieuwe politieke bewegingen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Antwoorden op het Liberalisme</a:t>
            </a:r>
          </a:p>
          <a:p>
            <a:pPr eaLnBrk="1" hangingPunct="1"/>
            <a:endParaRPr lang="nl-NL" dirty="0"/>
          </a:p>
          <a:p>
            <a:pPr eaLnBrk="1" hangingPunct="1"/>
            <a:r>
              <a:rPr lang="nl-NL" dirty="0" err="1" smtClean="0"/>
              <a:t>Roomskatholieken</a:t>
            </a:r>
            <a:endParaRPr lang="nl-NL" dirty="0" smtClean="0"/>
          </a:p>
          <a:p>
            <a:pPr eaLnBrk="1" hangingPunct="1"/>
            <a:r>
              <a:rPr lang="nl-NL" dirty="0" smtClean="0"/>
              <a:t>Protestanten		antirevolutionairen</a:t>
            </a:r>
          </a:p>
          <a:p>
            <a:pPr eaLnBrk="1" hangingPunct="1"/>
            <a:r>
              <a:rPr lang="nl-NL" dirty="0" smtClean="0"/>
              <a:t>Feministen</a:t>
            </a:r>
          </a:p>
          <a:p>
            <a:pPr eaLnBrk="1" hangingPunct="1"/>
            <a:r>
              <a:rPr lang="nl-NL" dirty="0" smtClean="0"/>
              <a:t>Socialisten </a:t>
            </a: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3133224" y="3717032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076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2.1 De 1</a:t>
            </a:r>
            <a:r>
              <a:rPr lang="nl-NL" baseline="30000" dirty="0" smtClean="0"/>
              <a:t>e</a:t>
            </a:r>
            <a:r>
              <a:rPr lang="nl-NL" dirty="0" smtClean="0"/>
              <a:t> politieke partijen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nl-NL" sz="2000" dirty="0" smtClean="0"/>
              <a:t>Protestanten = confessionelen</a:t>
            </a:r>
          </a:p>
          <a:p>
            <a:pPr eaLnBrk="1" hangingPunct="1">
              <a:lnSpc>
                <a:spcPct val="90000"/>
              </a:lnSpc>
            </a:pPr>
            <a:r>
              <a:rPr lang="nl-NL" sz="2000" dirty="0" err="1" smtClean="0"/>
              <a:t>Anti-revolutionaire</a:t>
            </a:r>
            <a:r>
              <a:rPr lang="nl-NL" sz="2000" dirty="0" smtClean="0"/>
              <a:t> Partij (ARP) 1878</a:t>
            </a:r>
          </a:p>
          <a:p>
            <a:pPr eaLnBrk="1" hangingPunct="1">
              <a:lnSpc>
                <a:spcPct val="90000"/>
              </a:lnSpc>
            </a:pPr>
            <a:r>
              <a:rPr lang="nl-NL" sz="2000" dirty="0" smtClean="0"/>
              <a:t>Abraham Kuyper</a:t>
            </a:r>
          </a:p>
          <a:p>
            <a:pPr eaLnBrk="1" hangingPunct="1">
              <a:lnSpc>
                <a:spcPct val="90000"/>
              </a:lnSpc>
            </a:pPr>
            <a:endParaRPr lang="nl-NL" sz="2000" dirty="0" smtClean="0"/>
          </a:p>
          <a:p>
            <a:pPr eaLnBrk="1" hangingPunct="1">
              <a:lnSpc>
                <a:spcPct val="90000"/>
              </a:lnSpc>
            </a:pPr>
            <a:r>
              <a:rPr lang="nl-NL" sz="2000" dirty="0" smtClean="0"/>
              <a:t>Schoolstrijd</a:t>
            </a:r>
          </a:p>
          <a:p>
            <a:pPr eaLnBrk="1" hangingPunct="1">
              <a:lnSpc>
                <a:spcPct val="90000"/>
              </a:lnSpc>
            </a:pPr>
            <a:r>
              <a:rPr lang="nl-NL" sz="2000" dirty="0" smtClean="0"/>
              <a:t>Christelijk denken in wetgeving</a:t>
            </a:r>
          </a:p>
          <a:p>
            <a:pPr eaLnBrk="1" hangingPunct="1">
              <a:lnSpc>
                <a:spcPct val="90000"/>
              </a:lnSpc>
            </a:pPr>
            <a:r>
              <a:rPr lang="nl-NL" sz="2000" dirty="0" smtClean="0"/>
              <a:t>Tegen ideeën van Verlichting en Franse Revolutie</a:t>
            </a:r>
          </a:p>
          <a:p>
            <a:pPr eaLnBrk="1" hangingPunct="1">
              <a:lnSpc>
                <a:spcPct val="90000"/>
              </a:lnSpc>
            </a:pPr>
            <a:endParaRPr lang="nl-NL" sz="2000" dirty="0" smtClean="0"/>
          </a:p>
          <a:p>
            <a:pPr eaLnBrk="1" hangingPunct="1">
              <a:lnSpc>
                <a:spcPct val="90000"/>
              </a:lnSpc>
            </a:pPr>
            <a:r>
              <a:rPr lang="nl-NL" sz="2000" dirty="0" smtClean="0"/>
              <a:t>Rijke protestantse burgers en eenvoudige protestantse arbeiders en middenstanders  </a:t>
            </a:r>
            <a:r>
              <a:rPr lang="nl-NL" sz="2000" dirty="0" smtClean="0">
                <a:sym typeface="Wingdings" pitchFamily="2" charset="2"/>
              </a:rPr>
              <a:t></a:t>
            </a:r>
          </a:p>
          <a:p>
            <a:pPr eaLnBrk="1" hangingPunct="1">
              <a:lnSpc>
                <a:spcPct val="90000"/>
              </a:lnSpc>
            </a:pPr>
            <a:r>
              <a:rPr lang="nl-NL" sz="2000" dirty="0" smtClean="0"/>
              <a:t>Kleine </a:t>
            </a:r>
            <a:r>
              <a:rPr lang="nl-NL" sz="2000" dirty="0" err="1" smtClean="0"/>
              <a:t>luyden</a:t>
            </a:r>
            <a:r>
              <a:rPr lang="nl-NL" sz="2000" dirty="0" smtClean="0"/>
              <a:t> = eenvoudige mensen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nl-NL" sz="2000" dirty="0" smtClean="0"/>
              <a:t>Katholieken = confessionelen</a:t>
            </a:r>
          </a:p>
          <a:p>
            <a:pPr eaLnBrk="1" hangingPunct="1">
              <a:lnSpc>
                <a:spcPct val="90000"/>
              </a:lnSpc>
            </a:pPr>
            <a:r>
              <a:rPr lang="nl-NL" sz="2000" dirty="0" smtClean="0"/>
              <a:t>Rooms-Katholieke Staats Partij (RKSP) 1926</a:t>
            </a:r>
          </a:p>
          <a:p>
            <a:pPr eaLnBrk="1" hangingPunct="1">
              <a:lnSpc>
                <a:spcPct val="90000"/>
              </a:lnSpc>
            </a:pPr>
            <a:r>
              <a:rPr lang="nl-NL" sz="2000" dirty="0" err="1" smtClean="0"/>
              <a:t>Schaepman</a:t>
            </a:r>
            <a:endParaRPr lang="nl-NL" sz="2000" dirty="0" smtClean="0"/>
          </a:p>
          <a:p>
            <a:pPr eaLnBrk="1" hangingPunct="1">
              <a:lnSpc>
                <a:spcPct val="90000"/>
              </a:lnSpc>
            </a:pPr>
            <a:endParaRPr lang="nl-NL" sz="2000" dirty="0" smtClean="0"/>
          </a:p>
          <a:p>
            <a:pPr eaLnBrk="1" hangingPunct="1">
              <a:lnSpc>
                <a:spcPct val="90000"/>
              </a:lnSpc>
            </a:pPr>
            <a:r>
              <a:rPr lang="nl-NL" sz="2000" dirty="0" smtClean="0"/>
              <a:t>Schoolstrijd</a:t>
            </a:r>
          </a:p>
          <a:p>
            <a:pPr eaLnBrk="1" hangingPunct="1">
              <a:lnSpc>
                <a:spcPct val="90000"/>
              </a:lnSpc>
            </a:pPr>
            <a:r>
              <a:rPr lang="nl-NL" sz="2000" dirty="0" smtClean="0"/>
              <a:t>Emancipatie van R-K bevolking</a:t>
            </a:r>
          </a:p>
          <a:p>
            <a:pPr eaLnBrk="1" hangingPunct="1">
              <a:lnSpc>
                <a:spcPct val="90000"/>
              </a:lnSpc>
            </a:pPr>
            <a:endParaRPr lang="nl-NL" sz="2000" dirty="0" smtClean="0"/>
          </a:p>
          <a:p>
            <a:pPr eaLnBrk="1" hangingPunct="1">
              <a:lnSpc>
                <a:spcPct val="90000"/>
              </a:lnSpc>
            </a:pPr>
            <a:endParaRPr lang="nl-NL" sz="2000" dirty="0" smtClean="0"/>
          </a:p>
          <a:p>
            <a:pPr eaLnBrk="1" hangingPunct="1">
              <a:lnSpc>
                <a:spcPct val="90000"/>
              </a:lnSpc>
            </a:pPr>
            <a:r>
              <a:rPr lang="nl-NL" sz="2000" dirty="0" smtClean="0"/>
              <a:t>Rijke katholieke burgers en katholieke arbeiders</a:t>
            </a:r>
          </a:p>
        </p:txBody>
      </p:sp>
    </p:spTree>
    <p:extLst>
      <p:ext uri="{BB962C8B-B14F-4D97-AF65-F5344CB8AC3E}">
        <p14:creationId xmlns:p14="http://schemas.microsoft.com/office/powerpoint/2010/main" val="2475036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2.2 De 1</a:t>
            </a:r>
            <a:r>
              <a:rPr lang="nl-NL" baseline="30000" dirty="0" smtClean="0"/>
              <a:t>e</a:t>
            </a:r>
            <a:r>
              <a:rPr lang="nl-NL" dirty="0" smtClean="0"/>
              <a:t> politieke partijen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sz="2400" smtClean="0"/>
              <a:t>Socialisten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smtClean="0"/>
              <a:t>Sociaal Democratische Bond (SDB) 1881</a:t>
            </a:r>
          </a:p>
          <a:p>
            <a:pPr eaLnBrk="1" hangingPunct="1">
              <a:lnSpc>
                <a:spcPct val="90000"/>
              </a:lnSpc>
            </a:pPr>
            <a:endParaRPr lang="nl-NL" sz="2400" smtClean="0"/>
          </a:p>
          <a:p>
            <a:pPr eaLnBrk="1" hangingPunct="1">
              <a:lnSpc>
                <a:spcPct val="90000"/>
              </a:lnSpc>
            </a:pPr>
            <a:r>
              <a:rPr lang="nl-NL" sz="2400" smtClean="0"/>
              <a:t>Domela Nieuwenhuis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smtClean="0"/>
              <a:t>Revolutie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smtClean="0"/>
              <a:t>Sociaal-revolutionair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smtClean="0"/>
              <a:t>Verbeteren leefomstandigheden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smtClean="0"/>
              <a:t>Gelijkheid in maatschappij</a:t>
            </a:r>
          </a:p>
          <a:p>
            <a:pPr eaLnBrk="1" hangingPunct="1">
              <a:lnSpc>
                <a:spcPct val="90000"/>
              </a:lnSpc>
            </a:pPr>
            <a:endParaRPr lang="nl-NL" sz="2400" smtClean="0"/>
          </a:p>
        </p:txBody>
      </p:sp>
      <p:sp>
        <p:nvSpPr>
          <p:cNvPr id="25604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sz="2400" dirty="0" smtClean="0"/>
              <a:t>Socialisten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dirty="0" smtClean="0"/>
              <a:t>Sociaal Democratische Arbeiders Partij (SDAP) 1894</a:t>
            </a:r>
          </a:p>
          <a:p>
            <a:pPr eaLnBrk="1" hangingPunct="1">
              <a:lnSpc>
                <a:spcPct val="90000"/>
              </a:lnSpc>
            </a:pPr>
            <a:endParaRPr lang="nl-NL" sz="2400" dirty="0" smtClean="0"/>
          </a:p>
          <a:p>
            <a:pPr eaLnBrk="1" hangingPunct="1">
              <a:lnSpc>
                <a:spcPct val="90000"/>
              </a:lnSpc>
            </a:pPr>
            <a:r>
              <a:rPr lang="nl-NL" sz="2400" dirty="0" smtClean="0"/>
              <a:t>Troelstra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dirty="0" smtClean="0"/>
              <a:t>Algemeen stemrecht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dirty="0" smtClean="0"/>
              <a:t>Sociaal- democraten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dirty="0" smtClean="0"/>
              <a:t>Verbeteren leefomstandigheden</a:t>
            </a:r>
          </a:p>
          <a:p>
            <a:pPr eaLnBrk="1" hangingPunct="1">
              <a:lnSpc>
                <a:spcPct val="90000"/>
              </a:lnSpc>
            </a:pPr>
            <a:r>
              <a:rPr lang="nl-NL" sz="2400" dirty="0" smtClean="0"/>
              <a:t>Gelijkheid in maatschappij</a:t>
            </a:r>
          </a:p>
          <a:p>
            <a:pPr eaLnBrk="1" hangingPunct="1">
              <a:lnSpc>
                <a:spcPct val="90000"/>
              </a:lnSpc>
            </a:pP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291222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2.2 De 1</a:t>
            </a:r>
            <a:r>
              <a:rPr lang="nl-NL" baseline="30000" dirty="0" smtClean="0"/>
              <a:t>e</a:t>
            </a:r>
            <a:r>
              <a:rPr lang="nl-NL" dirty="0" smtClean="0"/>
              <a:t> politieke partijen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mtClean="0"/>
              <a:t>Liberalen</a:t>
            </a:r>
          </a:p>
          <a:p>
            <a:pPr eaLnBrk="1" hangingPunct="1"/>
            <a:r>
              <a:rPr lang="nl-NL" smtClean="0"/>
              <a:t>1885 Liberale Unie</a:t>
            </a:r>
          </a:p>
          <a:p>
            <a:pPr eaLnBrk="1" hangingPunct="1"/>
            <a:r>
              <a:rPr lang="nl-NL" smtClean="0"/>
              <a:t>Behouden politieke macht</a:t>
            </a:r>
          </a:p>
        </p:txBody>
      </p:sp>
    </p:spTree>
    <p:extLst>
      <p:ext uri="{BB962C8B-B14F-4D97-AF65-F5344CB8AC3E}">
        <p14:creationId xmlns:p14="http://schemas.microsoft.com/office/powerpoint/2010/main" val="374372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2.2 Liberale tegenstellingen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nl-NL" smtClean="0"/>
              <a:t>Conservatief-liberalen</a:t>
            </a:r>
          </a:p>
          <a:p>
            <a:pPr eaLnBrk="1" hangingPunct="1"/>
            <a:r>
              <a:rPr lang="nl-NL" smtClean="0"/>
              <a:t>Nachtwakersstaat</a:t>
            </a:r>
          </a:p>
          <a:p>
            <a:pPr eaLnBrk="1" hangingPunct="1"/>
            <a:r>
              <a:rPr lang="nl-NL" smtClean="0"/>
              <a:t>Armenzorg en lief -dadigheidsinstellingen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nl-NL" smtClean="0"/>
              <a:t>Progressief-liberalen</a:t>
            </a:r>
          </a:p>
          <a:p>
            <a:pPr eaLnBrk="1" hangingPunct="1"/>
            <a:r>
              <a:rPr lang="nl-NL" smtClean="0"/>
              <a:t>Actieve overheid</a:t>
            </a:r>
          </a:p>
          <a:p>
            <a:pPr eaLnBrk="1" hangingPunct="1"/>
            <a:r>
              <a:rPr lang="nl-NL" smtClean="0"/>
              <a:t>Overheid zorgt voor behoeftigen</a:t>
            </a:r>
          </a:p>
        </p:txBody>
      </p:sp>
    </p:spTree>
    <p:extLst>
      <p:ext uri="{BB962C8B-B14F-4D97-AF65-F5344CB8AC3E}">
        <p14:creationId xmlns:p14="http://schemas.microsoft.com/office/powerpoint/2010/main" val="2215629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2.2 Nederland ‘nachtwakersstaat’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sz="2800" smtClean="0"/>
              <a:t>Liberalen willen zo weinig mogelijk bemoeienis door staat met het leven</a:t>
            </a:r>
          </a:p>
          <a:p>
            <a:pPr eaLnBrk="1" hangingPunct="1">
              <a:lnSpc>
                <a:spcPct val="80000"/>
              </a:lnSpc>
            </a:pPr>
            <a:endParaRPr lang="nl-NL" sz="2800" smtClean="0"/>
          </a:p>
          <a:p>
            <a:pPr eaLnBrk="1" hangingPunct="1">
              <a:lnSpc>
                <a:spcPct val="80000"/>
              </a:lnSpc>
            </a:pPr>
            <a:r>
              <a:rPr lang="nl-NL" sz="2800" smtClean="0"/>
              <a:t>Enige taken van de overheid zijn:</a:t>
            </a:r>
          </a:p>
          <a:p>
            <a:pPr eaLnBrk="1" hangingPunct="1">
              <a:lnSpc>
                <a:spcPct val="80000"/>
              </a:lnSpc>
            </a:pPr>
            <a:r>
              <a:rPr lang="nl-NL" sz="2800" smtClean="0"/>
              <a:t>Defensie			leger</a:t>
            </a:r>
          </a:p>
          <a:p>
            <a:pPr eaLnBrk="1" hangingPunct="1">
              <a:lnSpc>
                <a:spcPct val="80000"/>
              </a:lnSpc>
            </a:pPr>
            <a:r>
              <a:rPr lang="nl-NL" sz="2800" smtClean="0"/>
              <a:t>Openbare orde		politie</a:t>
            </a:r>
          </a:p>
          <a:p>
            <a:pPr eaLnBrk="1" hangingPunct="1">
              <a:lnSpc>
                <a:spcPct val="80000"/>
              </a:lnSpc>
            </a:pPr>
            <a:r>
              <a:rPr lang="nl-NL" sz="2800" smtClean="0"/>
              <a:t>Infrastructuur </a:t>
            </a:r>
          </a:p>
          <a:p>
            <a:pPr eaLnBrk="1" hangingPunct="1">
              <a:lnSpc>
                <a:spcPct val="80000"/>
              </a:lnSpc>
            </a:pPr>
            <a:endParaRPr lang="nl-NL" sz="2800" smtClean="0"/>
          </a:p>
          <a:p>
            <a:pPr eaLnBrk="1" hangingPunct="1">
              <a:lnSpc>
                <a:spcPct val="80000"/>
              </a:lnSpc>
            </a:pPr>
            <a:r>
              <a:rPr lang="nl-NL" sz="2800" smtClean="0"/>
              <a:t>Zorg voor armen 	door kerk en 						liefdadigheidsinstellingen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2484438" y="3500438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3348038" y="39338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563938" y="515778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67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2.2 Sociale kwestie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mtClean="0"/>
              <a:t>De slechte leef – en werkomstandigheden van de arbeiders rond 1900</a:t>
            </a:r>
          </a:p>
          <a:p>
            <a:pPr eaLnBrk="1" hangingPunct="1"/>
            <a:endParaRPr lang="nl-NL" smtClean="0"/>
          </a:p>
          <a:p>
            <a:pPr eaLnBrk="1" hangingPunct="1"/>
            <a:r>
              <a:rPr lang="nl-NL" smtClean="0"/>
              <a:t>Liberalen	geen taak van overheid maar 			van liefdadigheidsinstellingen</a:t>
            </a:r>
          </a:p>
          <a:p>
            <a:pPr eaLnBrk="1" hangingPunct="1"/>
            <a:endParaRPr lang="nl-NL" smtClean="0"/>
          </a:p>
          <a:p>
            <a:pPr eaLnBrk="1" hangingPunct="1"/>
            <a:r>
              <a:rPr lang="nl-NL" smtClean="0"/>
              <a:t>Socialisten	taak van overheid	   sociale 			hervormingen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2700338" y="3573463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2916238" y="52292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>
            <a:off x="6659563" y="52292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49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2.2 Sociale hervormingen</a:t>
            </a:r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nl-NL" smtClean="0"/>
              <a:t>Progressief-liberalen</a:t>
            </a:r>
          </a:p>
          <a:p>
            <a:pPr eaLnBrk="1" hangingPunct="1"/>
            <a:r>
              <a:rPr lang="nl-NL" smtClean="0"/>
              <a:t>Sociale wetgeving:</a:t>
            </a:r>
          </a:p>
          <a:p>
            <a:pPr eaLnBrk="1" hangingPunct="1"/>
            <a:r>
              <a:rPr lang="nl-NL" smtClean="0"/>
              <a:t>1874 Kinderwet </a:t>
            </a:r>
          </a:p>
          <a:p>
            <a:pPr eaLnBrk="1" hangingPunct="1"/>
            <a:r>
              <a:rPr lang="nl-NL" smtClean="0"/>
              <a:t>Woningwet</a:t>
            </a:r>
          </a:p>
          <a:p>
            <a:pPr eaLnBrk="1" hangingPunct="1"/>
            <a:r>
              <a:rPr lang="nl-NL" smtClean="0"/>
              <a:t>Ongevallenwet</a:t>
            </a:r>
          </a:p>
          <a:p>
            <a:pPr eaLnBrk="1" hangingPunct="1"/>
            <a:r>
              <a:rPr lang="nl-NL" smtClean="0"/>
              <a:t>leerplicht</a:t>
            </a:r>
          </a:p>
        </p:txBody>
      </p:sp>
      <p:sp>
        <p:nvSpPr>
          <p:cNvPr id="29700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nl-NL" smtClean="0"/>
              <a:t>Socialisten</a:t>
            </a:r>
          </a:p>
          <a:p>
            <a:pPr eaLnBrk="1" hangingPunct="1"/>
            <a:r>
              <a:rPr lang="nl-NL" smtClean="0"/>
              <a:t>Doel = algemeen kiesrecht</a:t>
            </a:r>
          </a:p>
          <a:p>
            <a:pPr eaLnBrk="1" hangingPunct="1"/>
            <a:r>
              <a:rPr lang="nl-NL" smtClean="0"/>
              <a:t>Sociale wetgeving = niet genoeg om Sociale Kwestie op te lossen</a:t>
            </a:r>
          </a:p>
        </p:txBody>
      </p:sp>
    </p:spTree>
    <p:extLst>
      <p:ext uri="{BB962C8B-B14F-4D97-AF65-F5344CB8AC3E}">
        <p14:creationId xmlns:p14="http://schemas.microsoft.com/office/powerpoint/2010/main" val="152015588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417</Words>
  <Application>Microsoft Office PowerPoint</Application>
  <PresentationFormat>Diavoorstelling (4:3)</PresentationFormat>
  <Paragraphs>140</Paragraphs>
  <Slides>16</Slides>
  <Notes>14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Kantoorthema</vt:lpstr>
      <vt:lpstr>Politieke stromingen</vt:lpstr>
      <vt:lpstr>2.1 Nieuwe politieke bewegingen</vt:lpstr>
      <vt:lpstr>2.1 De 1e politieke partijen</vt:lpstr>
      <vt:lpstr>2.2 De 1e politieke partijen</vt:lpstr>
      <vt:lpstr>2.2 De 1e politieke partijen</vt:lpstr>
      <vt:lpstr>2.2 Liberale tegenstellingen</vt:lpstr>
      <vt:lpstr>2.2 Nederland ‘nachtwakersstaat’</vt:lpstr>
      <vt:lpstr>2.2 Sociale kwestie</vt:lpstr>
      <vt:lpstr>2.2 Sociale hervormingen</vt:lpstr>
      <vt:lpstr>2.2 Vrouwenemancipatie</vt:lpstr>
      <vt:lpstr>2.2 Feminisme 1e feministische golf 1880-1919</vt:lpstr>
      <vt:lpstr>2.3 De pacificatie  1917</vt:lpstr>
      <vt:lpstr>2.3  Veranderingen in het kiesrecht</vt:lpstr>
      <vt:lpstr>2.3 Kiesdeler</vt:lpstr>
      <vt:lpstr>2.3 Verzuiling</vt:lpstr>
      <vt:lpstr>2.3 De vier zuilen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Politieke stromingen</dc:title>
  <dc:creator>ottj</dc:creator>
  <cp:lastModifiedBy>ottj</cp:lastModifiedBy>
  <cp:revision>4</cp:revision>
  <dcterms:created xsi:type="dcterms:W3CDTF">2013-02-18T08:28:07Z</dcterms:created>
  <dcterms:modified xsi:type="dcterms:W3CDTF">2013-02-18T13:07:06Z</dcterms:modified>
</cp:coreProperties>
</file>